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Canva Sans Bold" panose="020B0604020202020204" charset="0"/>
      <p:regular r:id="rId9"/>
    </p:embeddedFont>
    <p:embeddedFont>
      <p:font typeface="Montserrat" panose="00000500000000000000" pitchFamily="2" charset="0"/>
      <p:regular r:id="rId10"/>
    </p:embeddedFont>
    <p:embeddedFont>
      <p:font typeface="Montserrat Bold" panose="020B0604020202020204" charset="0"/>
      <p:regular r:id="rId11"/>
    </p:embeddedFont>
    <p:embeddedFont>
      <p:font typeface="Open Sans" panose="020B0606030504020204" pitchFamily="34" charset="0"/>
      <p:regular r:id="rId12"/>
    </p:embeddedFont>
    <p:embeddedFont>
      <p:font typeface="Open Sans Bold" panose="020B0604020202020204" charset="0"/>
      <p:regular r:id="rId13"/>
    </p:embeddedFont>
    <p:embeddedFont>
      <p:font typeface="Poppins" panose="00000500000000000000"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946"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2.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2478206" y="1228725"/>
            <a:ext cx="12131560" cy="3156102"/>
          </a:xfrm>
          <a:prstGeom prst="rect">
            <a:avLst/>
          </a:prstGeom>
        </p:spPr>
        <p:txBody>
          <a:bodyPr lIns="0" tIns="0" rIns="0" bIns="0" rtlCol="0" anchor="t">
            <a:spAutoFit/>
          </a:bodyPr>
          <a:lstStyle/>
          <a:p>
            <a:pPr algn="ctr">
              <a:lnSpc>
                <a:spcPts val="12158"/>
              </a:lnSpc>
            </a:pPr>
            <a:r>
              <a:rPr lang="en-US" sz="11919">
                <a:solidFill>
                  <a:srgbClr val="FFFFFF"/>
                </a:solidFill>
                <a:latin typeface="Montserrat"/>
                <a:ea typeface="Montserrat"/>
                <a:cs typeface="Montserrat"/>
                <a:sym typeface="Montserrat"/>
              </a:rPr>
              <a:t>SHOPPING CART</a:t>
            </a:r>
          </a:p>
        </p:txBody>
      </p:sp>
      <p:sp>
        <p:nvSpPr>
          <p:cNvPr id="4" name="AutoShape 4"/>
          <p:cNvSpPr/>
          <p:nvPr/>
        </p:nvSpPr>
        <p:spPr>
          <a:xfrm flipV="1">
            <a:off x="3678234" y="5153025"/>
            <a:ext cx="10931533" cy="9525"/>
          </a:xfrm>
          <a:prstGeom prst="line">
            <a:avLst/>
          </a:prstGeom>
          <a:ln w="19050" cap="flat">
            <a:solidFill>
              <a:srgbClr val="FFFFFF"/>
            </a:solidFill>
            <a:prstDash val="solid"/>
            <a:headEnd type="none" w="sm" len="sm"/>
            <a:tailEnd type="none" w="sm" len="sm"/>
          </a:ln>
        </p:spPr>
      </p:sp>
      <p:sp>
        <p:nvSpPr>
          <p:cNvPr id="5" name="TextBox 5"/>
          <p:cNvSpPr txBox="1"/>
          <p:nvPr/>
        </p:nvSpPr>
        <p:spPr>
          <a:xfrm>
            <a:off x="680030" y="7132461"/>
            <a:ext cx="2735520" cy="396240"/>
          </a:xfrm>
          <a:prstGeom prst="rect">
            <a:avLst/>
          </a:prstGeom>
        </p:spPr>
        <p:txBody>
          <a:bodyPr lIns="0" tIns="0" rIns="0" bIns="0" rtlCol="0" anchor="t">
            <a:spAutoFit/>
          </a:bodyPr>
          <a:lstStyle/>
          <a:p>
            <a:pPr algn="ctr">
              <a:lnSpc>
                <a:spcPts val="3359"/>
              </a:lnSpc>
              <a:spcBef>
                <a:spcPct val="0"/>
              </a:spcBef>
            </a:pPr>
            <a:r>
              <a:rPr lang="en-US" sz="2400" b="1">
                <a:solidFill>
                  <a:srgbClr val="FFFFFF"/>
                </a:solidFill>
                <a:latin typeface="Open Sans Bold"/>
                <a:ea typeface="Open Sans Bold"/>
                <a:cs typeface="Open Sans Bold"/>
                <a:sym typeface="Open Sans Bold"/>
              </a:rPr>
              <a:t>Aryan mole</a:t>
            </a:r>
          </a:p>
        </p:txBody>
      </p:sp>
      <p:sp>
        <p:nvSpPr>
          <p:cNvPr id="6" name="TextBox 6"/>
          <p:cNvSpPr txBox="1"/>
          <p:nvPr/>
        </p:nvSpPr>
        <p:spPr>
          <a:xfrm>
            <a:off x="680030" y="6115223"/>
            <a:ext cx="2735520" cy="481330"/>
          </a:xfrm>
          <a:prstGeom prst="rect">
            <a:avLst/>
          </a:prstGeom>
        </p:spPr>
        <p:txBody>
          <a:bodyPr lIns="0" tIns="0" rIns="0" bIns="0" rtlCol="0" anchor="t">
            <a:spAutoFit/>
          </a:bodyPr>
          <a:lstStyle/>
          <a:p>
            <a:pPr algn="ctr">
              <a:lnSpc>
                <a:spcPts val="3919"/>
              </a:lnSpc>
              <a:spcBef>
                <a:spcPct val="0"/>
              </a:spcBef>
            </a:pPr>
            <a:r>
              <a:rPr lang="en-US" sz="2799" b="1">
                <a:solidFill>
                  <a:srgbClr val="FFFFFF"/>
                </a:solidFill>
                <a:latin typeface="Open Sans Bold"/>
                <a:ea typeface="Open Sans Bold"/>
                <a:cs typeface="Open Sans Bold"/>
                <a:sym typeface="Open Sans Bold"/>
              </a:rPr>
              <a:t>Presented by:</a:t>
            </a:r>
          </a:p>
        </p:txBody>
      </p:sp>
      <p:sp>
        <p:nvSpPr>
          <p:cNvPr id="7" name="TextBox 7"/>
          <p:cNvSpPr txBox="1"/>
          <p:nvPr/>
        </p:nvSpPr>
        <p:spPr>
          <a:xfrm>
            <a:off x="942713" y="7671576"/>
            <a:ext cx="2735520" cy="396240"/>
          </a:xfrm>
          <a:prstGeom prst="rect">
            <a:avLst/>
          </a:prstGeom>
        </p:spPr>
        <p:txBody>
          <a:bodyPr lIns="0" tIns="0" rIns="0" bIns="0" rtlCol="0" anchor="t">
            <a:spAutoFit/>
          </a:bodyPr>
          <a:lstStyle/>
          <a:p>
            <a:pPr algn="ctr">
              <a:lnSpc>
                <a:spcPts val="3359"/>
              </a:lnSpc>
              <a:spcBef>
                <a:spcPct val="0"/>
              </a:spcBef>
            </a:pPr>
            <a:r>
              <a:rPr lang="en-US" sz="2400" b="1">
                <a:solidFill>
                  <a:srgbClr val="FFFFFF"/>
                </a:solidFill>
                <a:latin typeface="Open Sans Bold"/>
                <a:ea typeface="Open Sans Bold"/>
                <a:cs typeface="Open Sans Bold"/>
                <a:sym typeface="Open Sans Bold"/>
              </a:rPr>
              <a:t>Vedant chavan </a:t>
            </a:r>
          </a:p>
        </p:txBody>
      </p:sp>
      <p:sp>
        <p:nvSpPr>
          <p:cNvPr id="8" name="TextBox 8"/>
          <p:cNvSpPr txBox="1"/>
          <p:nvPr/>
        </p:nvSpPr>
        <p:spPr>
          <a:xfrm>
            <a:off x="1028700" y="8210691"/>
            <a:ext cx="2735520" cy="396240"/>
          </a:xfrm>
          <a:prstGeom prst="rect">
            <a:avLst/>
          </a:prstGeom>
        </p:spPr>
        <p:txBody>
          <a:bodyPr lIns="0" tIns="0" rIns="0" bIns="0" rtlCol="0" anchor="t">
            <a:spAutoFit/>
          </a:bodyPr>
          <a:lstStyle/>
          <a:p>
            <a:pPr algn="ctr">
              <a:lnSpc>
                <a:spcPts val="3359"/>
              </a:lnSpc>
              <a:spcBef>
                <a:spcPct val="0"/>
              </a:spcBef>
            </a:pPr>
            <a:r>
              <a:rPr lang="en-US" sz="2400" b="1">
                <a:solidFill>
                  <a:srgbClr val="FFFFFF"/>
                </a:solidFill>
                <a:latin typeface="Open Sans Bold"/>
                <a:ea typeface="Open Sans Bold"/>
                <a:cs typeface="Open Sans Bold"/>
                <a:sym typeface="Open Sans Bold"/>
              </a:rPr>
              <a:t>Prutviraj jadhav </a:t>
            </a:r>
          </a:p>
        </p:txBody>
      </p:sp>
      <p:sp>
        <p:nvSpPr>
          <p:cNvPr id="9" name="TextBox 9"/>
          <p:cNvSpPr txBox="1"/>
          <p:nvPr/>
        </p:nvSpPr>
        <p:spPr>
          <a:xfrm>
            <a:off x="1110446" y="8701385"/>
            <a:ext cx="2735520" cy="396240"/>
          </a:xfrm>
          <a:prstGeom prst="rect">
            <a:avLst/>
          </a:prstGeom>
        </p:spPr>
        <p:txBody>
          <a:bodyPr lIns="0" tIns="0" rIns="0" bIns="0" rtlCol="0" anchor="t">
            <a:spAutoFit/>
          </a:bodyPr>
          <a:lstStyle/>
          <a:p>
            <a:pPr algn="ctr">
              <a:lnSpc>
                <a:spcPts val="3359"/>
              </a:lnSpc>
              <a:spcBef>
                <a:spcPct val="0"/>
              </a:spcBef>
            </a:pPr>
            <a:r>
              <a:rPr lang="en-US" sz="2400" b="1">
                <a:solidFill>
                  <a:srgbClr val="FFFFFF"/>
                </a:solidFill>
                <a:latin typeface="Open Sans Bold"/>
                <a:ea typeface="Open Sans Bold"/>
                <a:cs typeface="Open Sans Bold"/>
                <a:sym typeface="Open Sans Bold"/>
              </a:rPr>
              <a:t>Darshana jamage</a:t>
            </a:r>
          </a:p>
        </p:txBody>
      </p:sp>
      <p:sp>
        <p:nvSpPr>
          <p:cNvPr id="10" name="TextBox 10"/>
          <p:cNvSpPr txBox="1"/>
          <p:nvPr/>
        </p:nvSpPr>
        <p:spPr>
          <a:xfrm>
            <a:off x="1110446" y="9240500"/>
            <a:ext cx="2735520" cy="396240"/>
          </a:xfrm>
          <a:prstGeom prst="rect">
            <a:avLst/>
          </a:prstGeom>
        </p:spPr>
        <p:txBody>
          <a:bodyPr lIns="0" tIns="0" rIns="0" bIns="0" rtlCol="0" anchor="t">
            <a:spAutoFit/>
          </a:bodyPr>
          <a:lstStyle/>
          <a:p>
            <a:pPr algn="ctr">
              <a:lnSpc>
                <a:spcPts val="3359"/>
              </a:lnSpc>
              <a:spcBef>
                <a:spcPct val="0"/>
              </a:spcBef>
            </a:pPr>
            <a:r>
              <a:rPr lang="en-US" sz="2400" b="1">
                <a:solidFill>
                  <a:srgbClr val="FFFFFF"/>
                </a:solidFill>
                <a:latin typeface="Open Sans Bold"/>
                <a:ea typeface="Open Sans Bold"/>
                <a:cs typeface="Open Sans Bold"/>
                <a:sym typeface="Open Sans Bold"/>
              </a:rPr>
              <a:t>Parshwa sheety </a:t>
            </a:r>
          </a:p>
        </p:txBody>
      </p:sp>
      <p:sp>
        <p:nvSpPr>
          <p:cNvPr id="11" name="TextBox 11"/>
          <p:cNvSpPr txBox="1"/>
          <p:nvPr/>
        </p:nvSpPr>
        <p:spPr>
          <a:xfrm>
            <a:off x="542594" y="7671576"/>
            <a:ext cx="274872" cy="323215"/>
          </a:xfrm>
          <a:prstGeom prst="rect">
            <a:avLst/>
          </a:prstGeom>
        </p:spPr>
        <p:txBody>
          <a:bodyPr lIns="0" tIns="0" rIns="0" bIns="0" rtlCol="0" anchor="t">
            <a:spAutoFit/>
          </a:bodyPr>
          <a:lstStyle/>
          <a:p>
            <a:pPr algn="ctr">
              <a:lnSpc>
                <a:spcPts val="2659"/>
              </a:lnSpc>
            </a:pPr>
            <a:r>
              <a:rPr lang="en-US" sz="1899" b="1">
                <a:solidFill>
                  <a:srgbClr val="FFFFFF"/>
                </a:solidFill>
                <a:latin typeface="Canva Sans Bold"/>
                <a:ea typeface="Canva Sans Bold"/>
                <a:cs typeface="Canva Sans Bold"/>
                <a:sym typeface="Canva Sans Bold"/>
              </a:rPr>
              <a:t>81</a:t>
            </a:r>
          </a:p>
        </p:txBody>
      </p:sp>
      <p:sp>
        <p:nvSpPr>
          <p:cNvPr id="12" name="TextBox 12"/>
          <p:cNvSpPr txBox="1"/>
          <p:nvPr/>
        </p:nvSpPr>
        <p:spPr>
          <a:xfrm>
            <a:off x="379411" y="9240501"/>
            <a:ext cx="458789" cy="322589"/>
          </a:xfrm>
          <a:prstGeom prst="rect">
            <a:avLst/>
          </a:prstGeom>
        </p:spPr>
        <p:txBody>
          <a:bodyPr wrap="square" lIns="0" tIns="0" rIns="0" bIns="0" rtlCol="0" anchor="t">
            <a:spAutoFit/>
          </a:bodyPr>
          <a:lstStyle/>
          <a:p>
            <a:pPr algn="ctr">
              <a:lnSpc>
                <a:spcPts val="2659"/>
              </a:lnSpc>
            </a:pPr>
            <a:r>
              <a:rPr lang="en-US" sz="1899" b="1" dirty="0">
                <a:solidFill>
                  <a:srgbClr val="FFFFFF"/>
                </a:solidFill>
                <a:latin typeface="Canva Sans Bold"/>
                <a:ea typeface="Canva Sans Bold"/>
                <a:cs typeface="Canva Sans Bold"/>
                <a:sym typeface="Canva Sans Bold"/>
              </a:rPr>
              <a:t>82</a:t>
            </a:r>
          </a:p>
        </p:txBody>
      </p:sp>
      <p:sp>
        <p:nvSpPr>
          <p:cNvPr id="13" name="TextBox 13"/>
          <p:cNvSpPr txBox="1"/>
          <p:nvPr/>
        </p:nvSpPr>
        <p:spPr>
          <a:xfrm>
            <a:off x="381000" y="8737897"/>
            <a:ext cx="458789" cy="323215"/>
          </a:xfrm>
          <a:prstGeom prst="rect">
            <a:avLst/>
          </a:prstGeom>
        </p:spPr>
        <p:txBody>
          <a:bodyPr wrap="square" lIns="0" tIns="0" rIns="0" bIns="0" rtlCol="0" anchor="t">
            <a:spAutoFit/>
          </a:bodyPr>
          <a:lstStyle/>
          <a:p>
            <a:pPr algn="ctr">
              <a:lnSpc>
                <a:spcPts val="2659"/>
              </a:lnSpc>
            </a:pPr>
            <a:r>
              <a:rPr lang="en-US" sz="1899" b="1" dirty="0">
                <a:solidFill>
                  <a:srgbClr val="FFFFFF"/>
                </a:solidFill>
                <a:latin typeface="Canva Sans Bold"/>
                <a:ea typeface="Canva Sans Bold"/>
                <a:cs typeface="Canva Sans Bold"/>
                <a:sym typeface="Canva Sans Bold"/>
              </a:rPr>
              <a:t>96</a:t>
            </a:r>
          </a:p>
        </p:txBody>
      </p:sp>
      <p:sp>
        <p:nvSpPr>
          <p:cNvPr id="14" name="TextBox 14"/>
          <p:cNvSpPr txBox="1"/>
          <p:nvPr/>
        </p:nvSpPr>
        <p:spPr>
          <a:xfrm>
            <a:off x="535937" y="8283716"/>
            <a:ext cx="295491" cy="323215"/>
          </a:xfrm>
          <a:prstGeom prst="rect">
            <a:avLst/>
          </a:prstGeom>
        </p:spPr>
        <p:txBody>
          <a:bodyPr lIns="0" tIns="0" rIns="0" bIns="0" rtlCol="0" anchor="t">
            <a:spAutoFit/>
          </a:bodyPr>
          <a:lstStyle/>
          <a:p>
            <a:pPr algn="ctr">
              <a:lnSpc>
                <a:spcPts val="2659"/>
              </a:lnSpc>
            </a:pPr>
            <a:r>
              <a:rPr lang="en-US" sz="1899" b="1">
                <a:solidFill>
                  <a:srgbClr val="FFFFFF"/>
                </a:solidFill>
                <a:latin typeface="Canva Sans Bold"/>
                <a:ea typeface="Canva Sans Bold"/>
                <a:cs typeface="Canva Sans Bold"/>
                <a:sym typeface="Canva Sans Bold"/>
              </a:rPr>
              <a:t>88</a:t>
            </a:r>
          </a:p>
        </p:txBody>
      </p:sp>
      <p:sp>
        <p:nvSpPr>
          <p:cNvPr id="15" name="TextBox 15"/>
          <p:cNvSpPr txBox="1"/>
          <p:nvPr/>
        </p:nvSpPr>
        <p:spPr>
          <a:xfrm>
            <a:off x="524626" y="7205486"/>
            <a:ext cx="303501" cy="323215"/>
          </a:xfrm>
          <a:prstGeom prst="rect">
            <a:avLst/>
          </a:prstGeom>
        </p:spPr>
        <p:txBody>
          <a:bodyPr lIns="0" tIns="0" rIns="0" bIns="0" rtlCol="0" anchor="t">
            <a:spAutoFit/>
          </a:bodyPr>
          <a:lstStyle/>
          <a:p>
            <a:pPr algn="ctr">
              <a:lnSpc>
                <a:spcPts val="2659"/>
              </a:lnSpc>
            </a:pPr>
            <a:r>
              <a:rPr lang="en-US" sz="1899" b="1">
                <a:solidFill>
                  <a:srgbClr val="FFFFFF"/>
                </a:solidFill>
                <a:latin typeface="Canva Sans Bold"/>
                <a:ea typeface="Canva Sans Bold"/>
                <a:cs typeface="Canva Sans Bold"/>
                <a:sym typeface="Canva Sans Bold"/>
              </a:rPr>
              <a:t>89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75566" y="8233433"/>
            <a:ext cx="1024867" cy="102486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096803" y="557375"/>
            <a:ext cx="137619" cy="1376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8" name="Group 8"/>
          <p:cNvGrpSpPr/>
          <p:nvPr/>
        </p:nvGrpSpPr>
        <p:grpSpPr>
          <a:xfrm>
            <a:off x="17353109"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7605028" y="557375"/>
            <a:ext cx="137619" cy="137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0" y="0"/>
            <a:ext cx="5178827" cy="10287000"/>
            <a:chOff x="0" y="0"/>
            <a:chExt cx="1363971" cy="2709333"/>
          </a:xfrm>
        </p:grpSpPr>
        <p:sp>
          <p:nvSpPr>
            <p:cNvPr id="15" name="Freeform 15"/>
            <p:cNvSpPr/>
            <p:nvPr/>
          </p:nvSpPr>
          <p:spPr>
            <a:xfrm>
              <a:off x="0" y="0"/>
              <a:ext cx="1363971" cy="2709333"/>
            </a:xfrm>
            <a:custGeom>
              <a:avLst/>
              <a:gdLst/>
              <a:ahLst/>
              <a:cxnLst/>
              <a:rect l="l" t="t" r="r" b="b"/>
              <a:pathLst>
                <a:path w="1363971" h="2709333">
                  <a:moveTo>
                    <a:pt x="0" y="0"/>
                  </a:moveTo>
                  <a:lnTo>
                    <a:pt x="1363971" y="0"/>
                  </a:lnTo>
                  <a:lnTo>
                    <a:pt x="1363971" y="2709333"/>
                  </a:lnTo>
                  <a:lnTo>
                    <a:pt x="0" y="2709333"/>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6" name="TextBox 16"/>
            <p:cNvSpPr txBox="1"/>
            <p:nvPr/>
          </p:nvSpPr>
          <p:spPr>
            <a:xfrm>
              <a:off x="0" y="-47625"/>
              <a:ext cx="1363971" cy="2756958"/>
            </a:xfrm>
            <a:prstGeom prst="rect">
              <a:avLst/>
            </a:prstGeom>
          </p:spPr>
          <p:txBody>
            <a:bodyPr lIns="50800" tIns="50800" rIns="50800" bIns="50800" rtlCol="0" anchor="ctr"/>
            <a:lstStyle/>
            <a:p>
              <a:pPr algn="ctr">
                <a:lnSpc>
                  <a:spcPts val="2239"/>
                </a:lnSpc>
              </a:pPr>
              <a:endParaRPr/>
            </a:p>
          </p:txBody>
        </p:sp>
      </p:grpSp>
      <p:sp>
        <p:nvSpPr>
          <p:cNvPr id="17" name="TextBox 17"/>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18" name="TextBox 18"/>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19" name="TextBox 19"/>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20" name="TextBox 20"/>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grpSp>
        <p:nvGrpSpPr>
          <p:cNvPr id="21" name="Group 21"/>
          <p:cNvGrpSpPr>
            <a:grpSpLocks noChangeAspect="1"/>
          </p:cNvGrpSpPr>
          <p:nvPr/>
        </p:nvGrpSpPr>
        <p:grpSpPr>
          <a:xfrm>
            <a:off x="1605600" y="1584231"/>
            <a:ext cx="7146454" cy="7118538"/>
            <a:chOff x="0" y="0"/>
            <a:chExt cx="6502400" cy="6477000"/>
          </a:xfrm>
        </p:grpSpPr>
        <p:sp>
          <p:nvSpPr>
            <p:cNvPr id="22" name="Freeform 22"/>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23" t="-24905" r="223" b="-24905"/>
              </a:stretch>
            </a:blipFill>
          </p:spPr>
        </p:sp>
        <p:sp>
          <p:nvSpPr>
            <p:cNvPr id="23" name="Freeform 23"/>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id="24" name="TextBox 24"/>
          <p:cNvSpPr txBox="1"/>
          <p:nvPr/>
        </p:nvSpPr>
        <p:spPr>
          <a:xfrm>
            <a:off x="9752442" y="2332037"/>
            <a:ext cx="5693101" cy="717550"/>
          </a:xfrm>
          <a:prstGeom prst="rect">
            <a:avLst/>
          </a:prstGeom>
        </p:spPr>
        <p:txBody>
          <a:bodyPr lIns="0" tIns="0" rIns="0" bIns="0" rtlCol="0" anchor="t">
            <a:spAutoFit/>
          </a:bodyPr>
          <a:lstStyle/>
          <a:p>
            <a:pPr algn="l">
              <a:lnSpc>
                <a:spcPts val="5600"/>
              </a:lnSpc>
            </a:pPr>
            <a:r>
              <a:rPr lang="en-US" sz="5000" b="1">
                <a:solidFill>
                  <a:srgbClr val="1F2020"/>
                </a:solidFill>
                <a:latin typeface="Montserrat Bold"/>
                <a:ea typeface="Montserrat Bold"/>
                <a:cs typeface="Montserrat Bold"/>
                <a:sym typeface="Montserrat Bold"/>
              </a:rPr>
              <a:t>Introduction </a:t>
            </a:r>
          </a:p>
        </p:txBody>
      </p:sp>
      <p:sp>
        <p:nvSpPr>
          <p:cNvPr id="25" name="TextBox 25"/>
          <p:cNvSpPr txBox="1"/>
          <p:nvPr/>
        </p:nvSpPr>
        <p:spPr>
          <a:xfrm>
            <a:off x="9880014" y="3564889"/>
            <a:ext cx="3274276" cy="629920"/>
          </a:xfrm>
          <a:prstGeom prst="rect">
            <a:avLst/>
          </a:prstGeom>
        </p:spPr>
        <p:txBody>
          <a:bodyPr lIns="0" tIns="0" rIns="0" bIns="0" rtlCol="0" anchor="t">
            <a:spAutoFit/>
          </a:bodyPr>
          <a:lstStyle/>
          <a:p>
            <a:pPr algn="l">
              <a:lnSpc>
                <a:spcPts val="5179"/>
              </a:lnSpc>
              <a:spcBef>
                <a:spcPct val="0"/>
              </a:spcBef>
            </a:pPr>
            <a:r>
              <a:rPr lang="en-US" sz="3699" b="1">
                <a:solidFill>
                  <a:srgbClr val="305A72"/>
                </a:solidFill>
                <a:latin typeface="Open Sans Bold"/>
                <a:ea typeface="Open Sans Bold"/>
                <a:cs typeface="Open Sans Bold"/>
                <a:sym typeface="Open Sans Bold"/>
              </a:rPr>
              <a:t>Shopping cart </a:t>
            </a:r>
          </a:p>
        </p:txBody>
      </p:sp>
      <p:sp>
        <p:nvSpPr>
          <p:cNvPr id="26" name="TextBox 26"/>
          <p:cNvSpPr txBox="1"/>
          <p:nvPr/>
        </p:nvSpPr>
        <p:spPr>
          <a:xfrm>
            <a:off x="9804875" y="4570730"/>
            <a:ext cx="6917870" cy="4687570"/>
          </a:xfrm>
          <a:prstGeom prst="rect">
            <a:avLst/>
          </a:prstGeom>
        </p:spPr>
        <p:txBody>
          <a:bodyPr lIns="0" tIns="0" rIns="0" bIns="0" rtlCol="0" anchor="t">
            <a:spAutoFit/>
          </a:bodyPr>
          <a:lstStyle/>
          <a:p>
            <a:pPr algn="l">
              <a:lnSpc>
                <a:spcPts val="3079"/>
              </a:lnSpc>
              <a:spcBef>
                <a:spcPct val="0"/>
              </a:spcBef>
            </a:pPr>
            <a:r>
              <a:rPr lang="en-US" sz="2199">
                <a:solidFill>
                  <a:srgbClr val="1F2020"/>
                </a:solidFill>
                <a:latin typeface="Poppins"/>
                <a:ea typeface="Poppins"/>
                <a:cs typeface="Poppins"/>
                <a:sym typeface="Poppins"/>
              </a:rPr>
              <a:t> shopping cart is a software application used in online stores that allows customers to select and temporarily store products they intend to buy. It acts as a virtual version of the physical cart used in traditional retail stores. The shopping cart typically manages the products selected by the user, calculates the total price including taxes and shipping, and integrates with payment gateways to complete purchases. It's a key component of e-commerce platforms, improving the user experience and enabling seamless online transactions.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75566" y="8233433"/>
            <a:ext cx="1024867" cy="102486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096803" y="557375"/>
            <a:ext cx="137619" cy="1376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8" name="Group 8"/>
          <p:cNvGrpSpPr/>
          <p:nvPr/>
        </p:nvGrpSpPr>
        <p:grpSpPr>
          <a:xfrm>
            <a:off x="17353109"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7605028" y="557375"/>
            <a:ext cx="137619" cy="137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0" y="0"/>
            <a:ext cx="7246552" cy="10287000"/>
            <a:chOff x="0" y="0"/>
            <a:chExt cx="1908557" cy="2709333"/>
          </a:xfrm>
        </p:grpSpPr>
        <p:sp>
          <p:nvSpPr>
            <p:cNvPr id="15" name="Freeform 15"/>
            <p:cNvSpPr/>
            <p:nvPr/>
          </p:nvSpPr>
          <p:spPr>
            <a:xfrm>
              <a:off x="0" y="0"/>
              <a:ext cx="1908557" cy="2709333"/>
            </a:xfrm>
            <a:custGeom>
              <a:avLst/>
              <a:gdLst/>
              <a:ahLst/>
              <a:cxnLst/>
              <a:rect l="l" t="t" r="r" b="b"/>
              <a:pathLst>
                <a:path w="1908557" h="2709333">
                  <a:moveTo>
                    <a:pt x="0" y="0"/>
                  </a:moveTo>
                  <a:lnTo>
                    <a:pt x="1908557" y="0"/>
                  </a:lnTo>
                  <a:lnTo>
                    <a:pt x="1908557" y="2709333"/>
                  </a:lnTo>
                  <a:lnTo>
                    <a:pt x="0" y="2709333"/>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6" name="TextBox 16"/>
            <p:cNvSpPr txBox="1"/>
            <p:nvPr/>
          </p:nvSpPr>
          <p:spPr>
            <a:xfrm>
              <a:off x="0" y="-47625"/>
              <a:ext cx="1908557" cy="2756958"/>
            </a:xfrm>
            <a:prstGeom prst="rect">
              <a:avLst/>
            </a:prstGeom>
          </p:spPr>
          <p:txBody>
            <a:bodyPr lIns="50800" tIns="50800" rIns="50800" bIns="50800" rtlCol="0" anchor="ctr"/>
            <a:lstStyle/>
            <a:p>
              <a:pPr algn="ctr">
                <a:lnSpc>
                  <a:spcPts val="2239"/>
                </a:lnSpc>
              </a:pPr>
              <a:endParaRPr/>
            </a:p>
          </p:txBody>
        </p:sp>
      </p:grpSp>
      <p:grpSp>
        <p:nvGrpSpPr>
          <p:cNvPr id="17" name="Group 17"/>
          <p:cNvGrpSpPr>
            <a:grpSpLocks noChangeAspect="1"/>
          </p:cNvGrpSpPr>
          <p:nvPr/>
        </p:nvGrpSpPr>
        <p:grpSpPr>
          <a:xfrm>
            <a:off x="-697869" y="1676824"/>
            <a:ext cx="5159330" cy="6933353"/>
            <a:chOff x="0" y="0"/>
            <a:chExt cx="3663950" cy="4923790"/>
          </a:xfrm>
        </p:grpSpPr>
        <p:sp>
          <p:nvSpPr>
            <p:cNvPr id="18" name="Freeform 18"/>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2"/>
              <a:stretch>
                <a:fillRect t="-11216"/>
              </a:stretch>
            </a:blipFill>
          </p:spPr>
        </p:sp>
        <p:sp>
          <p:nvSpPr>
            <p:cNvPr id="19" name="Freeform 19"/>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sp>
        <p:nvSpPr>
          <p:cNvPr id="20" name="TextBox 20"/>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21" name="TextBox 21"/>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22" name="TextBox 22"/>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23" name="TextBox 23"/>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grpSp>
        <p:nvGrpSpPr>
          <p:cNvPr id="24" name="Group 24"/>
          <p:cNvGrpSpPr>
            <a:grpSpLocks noChangeAspect="1"/>
          </p:cNvGrpSpPr>
          <p:nvPr/>
        </p:nvGrpSpPr>
        <p:grpSpPr>
          <a:xfrm>
            <a:off x="4666887" y="1676824"/>
            <a:ext cx="5159330" cy="6933353"/>
            <a:chOff x="0" y="0"/>
            <a:chExt cx="3663950" cy="4923790"/>
          </a:xfrm>
        </p:grpSpPr>
        <p:sp>
          <p:nvSpPr>
            <p:cNvPr id="25" name="Freeform 25"/>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29714" r="-72466"/>
              </a:stretch>
            </a:blipFill>
          </p:spPr>
        </p:sp>
        <p:sp>
          <p:nvSpPr>
            <p:cNvPr id="26" name="Freeform 26"/>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sp>
        <p:nvSpPr>
          <p:cNvPr id="27" name="TextBox 27"/>
          <p:cNvSpPr txBox="1"/>
          <p:nvPr/>
        </p:nvSpPr>
        <p:spPr>
          <a:xfrm>
            <a:off x="11142633" y="2174489"/>
            <a:ext cx="4248091" cy="717550"/>
          </a:xfrm>
          <a:prstGeom prst="rect">
            <a:avLst/>
          </a:prstGeom>
        </p:spPr>
        <p:txBody>
          <a:bodyPr lIns="0" tIns="0" rIns="0" bIns="0" rtlCol="0" anchor="t">
            <a:spAutoFit/>
          </a:bodyPr>
          <a:lstStyle/>
          <a:p>
            <a:pPr algn="l">
              <a:lnSpc>
                <a:spcPts val="5600"/>
              </a:lnSpc>
            </a:pPr>
            <a:r>
              <a:rPr lang="en-US" sz="5000" b="1">
                <a:solidFill>
                  <a:srgbClr val="1F2020"/>
                </a:solidFill>
                <a:latin typeface="Montserrat Bold"/>
                <a:ea typeface="Montserrat Bold"/>
                <a:cs typeface="Montserrat Bold"/>
                <a:sym typeface="Montserrat Bold"/>
              </a:rPr>
              <a:t>Objectives </a:t>
            </a:r>
          </a:p>
        </p:txBody>
      </p:sp>
      <p:grpSp>
        <p:nvGrpSpPr>
          <p:cNvPr id="28" name="Group 28"/>
          <p:cNvGrpSpPr/>
          <p:nvPr/>
        </p:nvGrpSpPr>
        <p:grpSpPr>
          <a:xfrm>
            <a:off x="10870513" y="3478436"/>
            <a:ext cx="1028017" cy="102801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31" name="TextBox 31"/>
          <p:cNvSpPr txBox="1"/>
          <p:nvPr/>
        </p:nvSpPr>
        <p:spPr>
          <a:xfrm>
            <a:off x="12139754" y="4201878"/>
            <a:ext cx="4497104" cy="611505"/>
          </a:xfrm>
          <a:prstGeom prst="rect">
            <a:avLst/>
          </a:prstGeom>
        </p:spPr>
        <p:txBody>
          <a:bodyPr lIns="0" tIns="0" rIns="0" bIns="0" rtlCol="0" anchor="t">
            <a:spAutoFit/>
          </a:bodyPr>
          <a:lstStyle/>
          <a:p>
            <a:pPr algn="l">
              <a:lnSpc>
                <a:spcPts val="2520"/>
              </a:lnSpc>
              <a:spcBef>
                <a:spcPct val="0"/>
              </a:spcBef>
            </a:pPr>
            <a:r>
              <a:rPr lang="en-US" sz="1800">
                <a:solidFill>
                  <a:srgbClr val="1F2020"/>
                </a:solidFill>
                <a:latin typeface="Open Sans"/>
                <a:ea typeface="Open Sans"/>
                <a:cs typeface="Open Sans"/>
                <a:sym typeface="Open Sans"/>
              </a:rPr>
              <a:t>– Allow users to browse, add items to a cart, and complete transactions smoothly.</a:t>
            </a:r>
          </a:p>
        </p:txBody>
      </p:sp>
      <p:sp>
        <p:nvSpPr>
          <p:cNvPr id="32" name="TextBox 32"/>
          <p:cNvSpPr txBox="1"/>
          <p:nvPr/>
        </p:nvSpPr>
        <p:spPr>
          <a:xfrm>
            <a:off x="11051813" y="3770870"/>
            <a:ext cx="677751" cy="405049"/>
          </a:xfrm>
          <a:prstGeom prst="rect">
            <a:avLst/>
          </a:prstGeom>
        </p:spPr>
        <p:txBody>
          <a:bodyPr lIns="0" tIns="0" rIns="0" bIns="0" rtlCol="0" anchor="t">
            <a:spAutoFit/>
          </a:bodyPr>
          <a:lstStyle/>
          <a:p>
            <a:pPr algn="ctr">
              <a:lnSpc>
                <a:spcPts val="3442"/>
              </a:lnSpc>
              <a:spcBef>
                <a:spcPct val="0"/>
              </a:spcBef>
            </a:pPr>
            <a:r>
              <a:rPr lang="en-US" sz="2459" b="1">
                <a:solidFill>
                  <a:srgbClr val="FFFFFF"/>
                </a:solidFill>
                <a:latin typeface="Open Sans Bold"/>
                <a:ea typeface="Open Sans Bold"/>
                <a:cs typeface="Open Sans Bold"/>
                <a:sym typeface="Open Sans Bold"/>
              </a:rPr>
              <a:t>01</a:t>
            </a:r>
          </a:p>
        </p:txBody>
      </p:sp>
      <p:sp>
        <p:nvSpPr>
          <p:cNvPr id="33" name="TextBox 33"/>
          <p:cNvSpPr txBox="1"/>
          <p:nvPr/>
        </p:nvSpPr>
        <p:spPr>
          <a:xfrm>
            <a:off x="12282207" y="3474244"/>
            <a:ext cx="3982218" cy="701675"/>
          </a:xfrm>
          <a:prstGeom prst="rect">
            <a:avLst/>
          </a:prstGeom>
        </p:spPr>
        <p:txBody>
          <a:bodyPr lIns="0" tIns="0" rIns="0" bIns="0" rtlCol="0" anchor="t">
            <a:spAutoFit/>
          </a:bodyPr>
          <a:lstStyle/>
          <a:p>
            <a:pPr algn="l">
              <a:lnSpc>
                <a:spcPts val="2800"/>
              </a:lnSpc>
              <a:spcBef>
                <a:spcPct val="0"/>
              </a:spcBef>
            </a:pPr>
            <a:r>
              <a:rPr lang="en-US" sz="2000" b="1">
                <a:solidFill>
                  <a:srgbClr val="305A72"/>
                </a:solidFill>
                <a:latin typeface="Open Sans Bold"/>
                <a:ea typeface="Open Sans Bold"/>
                <a:cs typeface="Open Sans Bold"/>
                <a:sym typeface="Open Sans Bold"/>
              </a:rPr>
              <a:t>Enable Easy Product Selection and Purchase </a:t>
            </a:r>
          </a:p>
        </p:txBody>
      </p:sp>
      <p:sp>
        <p:nvSpPr>
          <p:cNvPr id="34" name="TextBox 34"/>
          <p:cNvSpPr txBox="1"/>
          <p:nvPr/>
        </p:nvSpPr>
        <p:spPr>
          <a:xfrm>
            <a:off x="12139754" y="5451241"/>
            <a:ext cx="4497104" cy="523875"/>
          </a:xfrm>
          <a:prstGeom prst="rect">
            <a:avLst/>
          </a:prstGeom>
        </p:spPr>
        <p:txBody>
          <a:bodyPr lIns="0" tIns="0" rIns="0" bIns="0" rtlCol="0" anchor="t">
            <a:spAutoFit/>
          </a:bodyPr>
          <a:lstStyle/>
          <a:p>
            <a:pPr algn="l">
              <a:lnSpc>
                <a:spcPts val="2100"/>
              </a:lnSpc>
              <a:spcBef>
                <a:spcPct val="0"/>
              </a:spcBef>
            </a:pPr>
            <a:r>
              <a:rPr lang="en-US" sz="1500">
                <a:solidFill>
                  <a:srgbClr val="1F2020"/>
                </a:solidFill>
                <a:latin typeface="Open Sans"/>
                <a:ea typeface="Open Sans"/>
                <a:cs typeface="Open Sans"/>
                <a:sym typeface="Open Sans"/>
              </a:rPr>
              <a:t> – Ensure safe handling of payment and personal data through secure gateways.</a:t>
            </a:r>
          </a:p>
        </p:txBody>
      </p:sp>
      <p:sp>
        <p:nvSpPr>
          <p:cNvPr id="35" name="TextBox 35"/>
          <p:cNvSpPr txBox="1"/>
          <p:nvPr/>
        </p:nvSpPr>
        <p:spPr>
          <a:xfrm>
            <a:off x="12139754" y="5008880"/>
            <a:ext cx="4124671" cy="297180"/>
          </a:xfrm>
          <a:prstGeom prst="rect">
            <a:avLst/>
          </a:prstGeom>
        </p:spPr>
        <p:txBody>
          <a:bodyPr lIns="0" tIns="0" rIns="0" bIns="0" rtlCol="0" anchor="t">
            <a:spAutoFit/>
          </a:bodyPr>
          <a:lstStyle/>
          <a:p>
            <a:pPr algn="l">
              <a:lnSpc>
                <a:spcPts val="2520"/>
              </a:lnSpc>
              <a:spcBef>
                <a:spcPct val="0"/>
              </a:spcBef>
            </a:pPr>
            <a:r>
              <a:rPr lang="en-US" sz="1800" b="1">
                <a:solidFill>
                  <a:srgbClr val="305A72"/>
                </a:solidFill>
                <a:latin typeface="Open Sans Bold"/>
                <a:ea typeface="Open Sans Bold"/>
                <a:cs typeface="Open Sans Bold"/>
                <a:sym typeface="Open Sans Bold"/>
              </a:rPr>
              <a:t>Provide Secure Payment Processing</a:t>
            </a:r>
          </a:p>
        </p:txBody>
      </p:sp>
      <p:sp>
        <p:nvSpPr>
          <p:cNvPr id="36" name="TextBox 36"/>
          <p:cNvSpPr txBox="1"/>
          <p:nvPr/>
        </p:nvSpPr>
        <p:spPr>
          <a:xfrm>
            <a:off x="12139754" y="6799382"/>
            <a:ext cx="4497104" cy="523875"/>
          </a:xfrm>
          <a:prstGeom prst="rect">
            <a:avLst/>
          </a:prstGeom>
        </p:spPr>
        <p:txBody>
          <a:bodyPr lIns="0" tIns="0" rIns="0" bIns="0" rtlCol="0" anchor="t">
            <a:spAutoFit/>
          </a:bodyPr>
          <a:lstStyle/>
          <a:p>
            <a:pPr algn="l">
              <a:lnSpc>
                <a:spcPts val="2100"/>
              </a:lnSpc>
              <a:spcBef>
                <a:spcPct val="0"/>
              </a:spcBef>
            </a:pPr>
            <a:r>
              <a:rPr lang="en-US" sz="1500">
                <a:solidFill>
                  <a:srgbClr val="1F2020"/>
                </a:solidFill>
                <a:latin typeface="Open Sans"/>
                <a:ea typeface="Open Sans"/>
                <a:cs typeface="Open Sans"/>
                <a:sym typeface="Open Sans"/>
              </a:rPr>
              <a:t> – Help store owners track sales, stock levels, and fulfill orders efficiently.</a:t>
            </a:r>
          </a:p>
        </p:txBody>
      </p:sp>
      <p:sp>
        <p:nvSpPr>
          <p:cNvPr id="37" name="TextBox 37"/>
          <p:cNvSpPr txBox="1"/>
          <p:nvPr/>
        </p:nvSpPr>
        <p:spPr>
          <a:xfrm>
            <a:off x="12282207" y="6362308"/>
            <a:ext cx="3472960" cy="297180"/>
          </a:xfrm>
          <a:prstGeom prst="rect">
            <a:avLst/>
          </a:prstGeom>
        </p:spPr>
        <p:txBody>
          <a:bodyPr lIns="0" tIns="0" rIns="0" bIns="0" rtlCol="0" anchor="t">
            <a:spAutoFit/>
          </a:bodyPr>
          <a:lstStyle/>
          <a:p>
            <a:pPr algn="l">
              <a:lnSpc>
                <a:spcPts val="2520"/>
              </a:lnSpc>
              <a:spcBef>
                <a:spcPct val="0"/>
              </a:spcBef>
            </a:pPr>
            <a:r>
              <a:rPr lang="en-US" sz="1800" b="1">
                <a:solidFill>
                  <a:srgbClr val="305A72"/>
                </a:solidFill>
                <a:latin typeface="Open Sans Bold"/>
                <a:ea typeface="Open Sans Bold"/>
                <a:cs typeface="Open Sans Bold"/>
                <a:sym typeface="Open Sans Bold"/>
              </a:rPr>
              <a:t>Manage Orders and Inventory </a:t>
            </a:r>
          </a:p>
        </p:txBody>
      </p:sp>
      <p:sp>
        <p:nvSpPr>
          <p:cNvPr id="38" name="TextBox 38"/>
          <p:cNvSpPr txBox="1"/>
          <p:nvPr/>
        </p:nvSpPr>
        <p:spPr>
          <a:xfrm>
            <a:off x="12282207" y="7715735"/>
            <a:ext cx="3472960" cy="297180"/>
          </a:xfrm>
          <a:prstGeom prst="rect">
            <a:avLst/>
          </a:prstGeom>
        </p:spPr>
        <p:txBody>
          <a:bodyPr lIns="0" tIns="0" rIns="0" bIns="0" rtlCol="0" anchor="t">
            <a:spAutoFit/>
          </a:bodyPr>
          <a:lstStyle/>
          <a:p>
            <a:pPr algn="l">
              <a:lnSpc>
                <a:spcPts val="2520"/>
              </a:lnSpc>
              <a:spcBef>
                <a:spcPct val="0"/>
              </a:spcBef>
            </a:pPr>
            <a:r>
              <a:rPr lang="en-US" sz="1800" b="1">
                <a:solidFill>
                  <a:srgbClr val="305A72"/>
                </a:solidFill>
                <a:latin typeface="Open Sans Bold"/>
                <a:ea typeface="Open Sans Bold"/>
                <a:cs typeface="Open Sans Bold"/>
                <a:sym typeface="Open Sans Bold"/>
              </a:rPr>
              <a:t>Enhance Customer Experience </a:t>
            </a:r>
          </a:p>
        </p:txBody>
      </p:sp>
      <p:sp>
        <p:nvSpPr>
          <p:cNvPr id="39" name="TextBox 39"/>
          <p:cNvSpPr txBox="1"/>
          <p:nvPr/>
        </p:nvSpPr>
        <p:spPr>
          <a:xfrm>
            <a:off x="12139754" y="8200601"/>
            <a:ext cx="4497104" cy="790575"/>
          </a:xfrm>
          <a:prstGeom prst="rect">
            <a:avLst/>
          </a:prstGeom>
        </p:spPr>
        <p:txBody>
          <a:bodyPr lIns="0" tIns="0" rIns="0" bIns="0" rtlCol="0" anchor="t">
            <a:spAutoFit/>
          </a:bodyPr>
          <a:lstStyle/>
          <a:p>
            <a:pPr algn="l">
              <a:lnSpc>
                <a:spcPts val="2100"/>
              </a:lnSpc>
              <a:spcBef>
                <a:spcPct val="0"/>
              </a:spcBef>
            </a:pPr>
            <a:r>
              <a:rPr lang="en-US" sz="1500">
                <a:solidFill>
                  <a:srgbClr val="1F2020"/>
                </a:solidFill>
                <a:latin typeface="Open Sans"/>
                <a:ea typeface="Open Sans"/>
                <a:cs typeface="Open Sans"/>
                <a:sym typeface="Open Sans"/>
              </a:rPr>
              <a:t> -Offer user-friendly navigation, personalized features, and account management to improve satisfaction.</a:t>
            </a:r>
          </a:p>
        </p:txBody>
      </p:sp>
      <p:grpSp>
        <p:nvGrpSpPr>
          <p:cNvPr id="40" name="Group 40"/>
          <p:cNvGrpSpPr/>
          <p:nvPr/>
        </p:nvGrpSpPr>
        <p:grpSpPr>
          <a:xfrm>
            <a:off x="10870513" y="4947099"/>
            <a:ext cx="1028017" cy="1028017"/>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2" name="TextBox 42"/>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43" name="Group 43"/>
          <p:cNvGrpSpPr/>
          <p:nvPr/>
        </p:nvGrpSpPr>
        <p:grpSpPr>
          <a:xfrm>
            <a:off x="10870513" y="6295240"/>
            <a:ext cx="1028017" cy="1028017"/>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5" name="TextBox 45"/>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46" name="Group 46"/>
          <p:cNvGrpSpPr/>
          <p:nvPr/>
        </p:nvGrpSpPr>
        <p:grpSpPr>
          <a:xfrm>
            <a:off x="10870513" y="7643381"/>
            <a:ext cx="1028017" cy="1028017"/>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8" name="TextBox 48"/>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49" name="TextBox 49"/>
          <p:cNvSpPr txBox="1"/>
          <p:nvPr/>
        </p:nvSpPr>
        <p:spPr>
          <a:xfrm>
            <a:off x="11051813" y="5239533"/>
            <a:ext cx="677751" cy="834458"/>
          </a:xfrm>
          <a:prstGeom prst="rect">
            <a:avLst/>
          </a:prstGeom>
        </p:spPr>
        <p:txBody>
          <a:bodyPr lIns="0" tIns="0" rIns="0" bIns="0" rtlCol="0" anchor="t">
            <a:spAutoFit/>
          </a:bodyPr>
          <a:lstStyle/>
          <a:p>
            <a:pPr algn="ctr">
              <a:lnSpc>
                <a:spcPts val="3442"/>
              </a:lnSpc>
              <a:spcBef>
                <a:spcPct val="0"/>
              </a:spcBef>
            </a:pPr>
            <a:r>
              <a:rPr lang="en-US" sz="2459" b="1">
                <a:solidFill>
                  <a:srgbClr val="FFFFFF"/>
                </a:solidFill>
                <a:latin typeface="Open Sans Bold"/>
                <a:ea typeface="Open Sans Bold"/>
                <a:cs typeface="Open Sans Bold"/>
                <a:sym typeface="Open Sans Bold"/>
              </a:rPr>
              <a:t>02</a:t>
            </a:r>
          </a:p>
          <a:p>
            <a:pPr algn="ctr">
              <a:lnSpc>
                <a:spcPts val="3442"/>
              </a:lnSpc>
              <a:spcBef>
                <a:spcPct val="0"/>
              </a:spcBef>
            </a:pPr>
            <a:endParaRPr lang="en-US" sz="2459" b="1">
              <a:solidFill>
                <a:srgbClr val="FFFFFF"/>
              </a:solidFill>
              <a:latin typeface="Open Sans Bold"/>
              <a:ea typeface="Open Sans Bold"/>
              <a:cs typeface="Open Sans Bold"/>
              <a:sym typeface="Open Sans Bold"/>
            </a:endParaRPr>
          </a:p>
        </p:txBody>
      </p:sp>
      <p:sp>
        <p:nvSpPr>
          <p:cNvPr id="50" name="TextBox 50"/>
          <p:cNvSpPr txBox="1"/>
          <p:nvPr/>
        </p:nvSpPr>
        <p:spPr>
          <a:xfrm>
            <a:off x="11051813" y="6621388"/>
            <a:ext cx="677751" cy="834458"/>
          </a:xfrm>
          <a:prstGeom prst="rect">
            <a:avLst/>
          </a:prstGeom>
        </p:spPr>
        <p:txBody>
          <a:bodyPr lIns="0" tIns="0" rIns="0" bIns="0" rtlCol="0" anchor="t">
            <a:spAutoFit/>
          </a:bodyPr>
          <a:lstStyle/>
          <a:p>
            <a:pPr algn="ctr">
              <a:lnSpc>
                <a:spcPts val="3442"/>
              </a:lnSpc>
              <a:spcBef>
                <a:spcPct val="0"/>
              </a:spcBef>
            </a:pPr>
            <a:r>
              <a:rPr lang="en-US" sz="2459" b="1">
                <a:solidFill>
                  <a:srgbClr val="FFFFFF"/>
                </a:solidFill>
                <a:latin typeface="Open Sans Bold"/>
                <a:ea typeface="Open Sans Bold"/>
                <a:cs typeface="Open Sans Bold"/>
                <a:sym typeface="Open Sans Bold"/>
              </a:rPr>
              <a:t>03</a:t>
            </a:r>
          </a:p>
          <a:p>
            <a:pPr algn="ctr">
              <a:lnSpc>
                <a:spcPts val="3442"/>
              </a:lnSpc>
              <a:spcBef>
                <a:spcPct val="0"/>
              </a:spcBef>
            </a:pPr>
            <a:endParaRPr lang="en-US" sz="2459" b="1">
              <a:solidFill>
                <a:srgbClr val="FFFFFF"/>
              </a:solidFill>
              <a:latin typeface="Open Sans Bold"/>
              <a:ea typeface="Open Sans Bold"/>
              <a:cs typeface="Open Sans Bold"/>
              <a:sym typeface="Open Sans Bold"/>
            </a:endParaRPr>
          </a:p>
        </p:txBody>
      </p:sp>
      <p:sp>
        <p:nvSpPr>
          <p:cNvPr id="51" name="TextBox 51"/>
          <p:cNvSpPr txBox="1"/>
          <p:nvPr/>
        </p:nvSpPr>
        <p:spPr>
          <a:xfrm>
            <a:off x="11045646" y="7974815"/>
            <a:ext cx="677751" cy="834458"/>
          </a:xfrm>
          <a:prstGeom prst="rect">
            <a:avLst/>
          </a:prstGeom>
        </p:spPr>
        <p:txBody>
          <a:bodyPr lIns="0" tIns="0" rIns="0" bIns="0" rtlCol="0" anchor="t">
            <a:spAutoFit/>
          </a:bodyPr>
          <a:lstStyle/>
          <a:p>
            <a:pPr algn="ctr">
              <a:lnSpc>
                <a:spcPts val="3442"/>
              </a:lnSpc>
              <a:spcBef>
                <a:spcPct val="0"/>
              </a:spcBef>
            </a:pPr>
            <a:r>
              <a:rPr lang="en-US" sz="2459" b="1">
                <a:solidFill>
                  <a:srgbClr val="FFFFFF"/>
                </a:solidFill>
                <a:latin typeface="Open Sans Bold"/>
                <a:ea typeface="Open Sans Bold"/>
                <a:cs typeface="Open Sans Bold"/>
                <a:sym typeface="Open Sans Bold"/>
              </a:rPr>
              <a:t>04</a:t>
            </a:r>
          </a:p>
          <a:p>
            <a:pPr algn="ctr">
              <a:lnSpc>
                <a:spcPts val="3442"/>
              </a:lnSpc>
              <a:spcBef>
                <a:spcPct val="0"/>
              </a:spcBef>
            </a:pPr>
            <a:endParaRPr lang="en-US" sz="2459" b="1">
              <a:solidFill>
                <a:srgbClr val="FFFFFF"/>
              </a:solidFill>
              <a:latin typeface="Open Sans Bold"/>
              <a:ea typeface="Open Sans Bold"/>
              <a:cs typeface="Open Sans Bold"/>
              <a:sym typeface="Open San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75566" y="8233433"/>
            <a:ext cx="1024867" cy="102486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0" y="0"/>
            <a:ext cx="18288000" cy="1028700"/>
            <a:chOff x="0" y="0"/>
            <a:chExt cx="4816593" cy="270933"/>
          </a:xfrm>
        </p:grpSpPr>
        <p:sp>
          <p:nvSpPr>
            <p:cNvPr id="6" name="Freeform 6"/>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0" y="-47625"/>
              <a:ext cx="4816593" cy="318558"/>
            </a:xfrm>
            <a:prstGeom prst="rect">
              <a:avLst/>
            </a:prstGeom>
          </p:spPr>
          <p:txBody>
            <a:bodyPr lIns="50800" tIns="50800" rIns="50800" bIns="50800" rtlCol="0" anchor="ctr"/>
            <a:lstStyle/>
            <a:p>
              <a:pPr algn="ctr">
                <a:lnSpc>
                  <a:spcPts val="2239"/>
                </a:lnSpc>
              </a:pPr>
              <a:endParaRPr/>
            </a:p>
          </p:txBody>
        </p:sp>
      </p:grpSp>
      <p:grpSp>
        <p:nvGrpSpPr>
          <p:cNvPr id="8" name="Group 8"/>
          <p:cNvGrpSpPr/>
          <p:nvPr/>
        </p:nvGrpSpPr>
        <p:grpSpPr>
          <a:xfrm>
            <a:off x="17096803"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7353109" y="557375"/>
            <a:ext cx="137619" cy="137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17605028" y="557375"/>
            <a:ext cx="137619" cy="13761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17" name="Freeform 17"/>
          <p:cNvSpPr/>
          <p:nvPr/>
        </p:nvSpPr>
        <p:spPr>
          <a:xfrm>
            <a:off x="4828778" y="1028700"/>
            <a:ext cx="8693239" cy="9258300"/>
          </a:xfrm>
          <a:custGeom>
            <a:avLst/>
            <a:gdLst/>
            <a:ahLst/>
            <a:cxnLst/>
            <a:rect l="l" t="t" r="r" b="b"/>
            <a:pathLst>
              <a:path w="8693239" h="9258300">
                <a:moveTo>
                  <a:pt x="0" y="0"/>
                </a:moveTo>
                <a:lnTo>
                  <a:pt x="8693240" y="0"/>
                </a:lnTo>
                <a:lnTo>
                  <a:pt x="8693240" y="9258300"/>
                </a:lnTo>
                <a:lnTo>
                  <a:pt x="0" y="9258300"/>
                </a:lnTo>
                <a:lnTo>
                  <a:pt x="0" y="0"/>
                </a:lnTo>
                <a:close/>
              </a:path>
            </a:pathLst>
          </a:custGeom>
          <a:blipFill>
            <a:blip r:embed="rId2"/>
            <a:stretch>
              <a:fillRect/>
            </a:stretch>
          </a:blipFill>
        </p:spPr>
        <p:txBody>
          <a:bodyPr/>
          <a:lstStyle/>
          <a:p>
            <a:endParaRPr lang="en-US"/>
          </a:p>
        </p:txBody>
      </p:sp>
      <p:sp>
        <p:nvSpPr>
          <p:cNvPr id="18" name="TextBox 18"/>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19" name="TextBox 19"/>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20" name="TextBox 20"/>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id="21" name="TextBox 21"/>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22" name="TextBox 22"/>
          <p:cNvSpPr txBox="1"/>
          <p:nvPr/>
        </p:nvSpPr>
        <p:spPr>
          <a:xfrm>
            <a:off x="-712104" y="286459"/>
            <a:ext cx="9856104" cy="717550"/>
          </a:xfrm>
          <a:prstGeom prst="rect">
            <a:avLst/>
          </a:prstGeom>
        </p:spPr>
        <p:txBody>
          <a:bodyPr lIns="0" tIns="0" rIns="0" bIns="0" rtlCol="0" anchor="t">
            <a:spAutoFit/>
          </a:bodyPr>
          <a:lstStyle/>
          <a:p>
            <a:pPr algn="ctr">
              <a:lnSpc>
                <a:spcPts val="5600"/>
              </a:lnSpc>
            </a:pPr>
            <a:r>
              <a:rPr lang="en-US" sz="5000" b="1">
                <a:solidFill>
                  <a:srgbClr val="1F2020"/>
                </a:solidFill>
                <a:latin typeface="Montserrat Bold"/>
                <a:ea typeface="Montserrat Bold"/>
                <a:cs typeface="Montserrat Bold"/>
                <a:sym typeface="Montserrat Bold"/>
              </a:rPr>
              <a:t>System architecture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312578" y="0"/>
            <a:ext cx="6975422" cy="10287000"/>
            <a:chOff x="0" y="0"/>
            <a:chExt cx="1837148" cy="2709333"/>
          </a:xfrm>
        </p:grpSpPr>
        <p:sp>
          <p:nvSpPr>
            <p:cNvPr id="3" name="Freeform 3"/>
            <p:cNvSpPr/>
            <p:nvPr/>
          </p:nvSpPr>
          <p:spPr>
            <a:xfrm>
              <a:off x="0" y="0"/>
              <a:ext cx="1837148" cy="2709333"/>
            </a:xfrm>
            <a:custGeom>
              <a:avLst/>
              <a:gdLst/>
              <a:ahLst/>
              <a:cxnLst/>
              <a:rect l="l" t="t" r="r" b="b"/>
              <a:pathLst>
                <a:path w="1837148" h="2709333">
                  <a:moveTo>
                    <a:pt x="0" y="0"/>
                  </a:moveTo>
                  <a:lnTo>
                    <a:pt x="1837148" y="0"/>
                  </a:lnTo>
                  <a:lnTo>
                    <a:pt x="1837148" y="2709333"/>
                  </a:lnTo>
                  <a:lnTo>
                    <a:pt x="0" y="2709333"/>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0" y="-47625"/>
              <a:ext cx="1837148" cy="2756958"/>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a:off x="17775566" y="8233433"/>
            <a:ext cx="1024867" cy="102486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a:grpSpLocks noChangeAspect="1"/>
          </p:cNvGrpSpPr>
          <p:nvPr/>
        </p:nvGrpSpPr>
        <p:grpSpPr>
          <a:xfrm>
            <a:off x="9672581" y="1518079"/>
            <a:ext cx="7020567" cy="7250841"/>
            <a:chOff x="0" y="0"/>
            <a:chExt cx="6350000" cy="6558280"/>
          </a:xfrm>
        </p:grpSpPr>
        <p:sp>
          <p:nvSpPr>
            <p:cNvPr id="10" name="Freeform 10"/>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t="-41303" r="-7717" b="-15119"/>
              </a:stretch>
            </a:blipFill>
          </p:spPr>
        </p:sp>
        <p:sp>
          <p:nvSpPr>
            <p:cNvPr id="11" name="Freeform 11"/>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id="12" name="Group 12"/>
          <p:cNvGrpSpPr/>
          <p:nvPr/>
        </p:nvGrpSpPr>
        <p:grpSpPr>
          <a:xfrm>
            <a:off x="17096803" y="557375"/>
            <a:ext cx="137619" cy="13761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5" name="Group 15"/>
          <p:cNvGrpSpPr/>
          <p:nvPr/>
        </p:nvGrpSpPr>
        <p:grpSpPr>
          <a:xfrm>
            <a:off x="17353109" y="557375"/>
            <a:ext cx="137619" cy="13761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8" name="Group 18"/>
          <p:cNvGrpSpPr/>
          <p:nvPr/>
        </p:nvGrpSpPr>
        <p:grpSpPr>
          <a:xfrm>
            <a:off x="17605028" y="557375"/>
            <a:ext cx="137619" cy="13761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21" name="TextBox 21"/>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id="22" name="TextBox 22"/>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id="23" name="TextBox 23"/>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id="24" name="TextBox 24"/>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id="25" name="TextBox 25"/>
          <p:cNvSpPr txBox="1"/>
          <p:nvPr/>
        </p:nvSpPr>
        <p:spPr>
          <a:xfrm>
            <a:off x="2162931" y="2089027"/>
            <a:ext cx="4987798" cy="717550"/>
          </a:xfrm>
          <a:prstGeom prst="rect">
            <a:avLst/>
          </a:prstGeom>
        </p:spPr>
        <p:txBody>
          <a:bodyPr lIns="0" tIns="0" rIns="0" bIns="0" rtlCol="0" anchor="t">
            <a:spAutoFit/>
          </a:bodyPr>
          <a:lstStyle/>
          <a:p>
            <a:pPr algn="l">
              <a:lnSpc>
                <a:spcPts val="5600"/>
              </a:lnSpc>
            </a:pPr>
            <a:r>
              <a:rPr lang="en-US" sz="5000" b="1">
                <a:solidFill>
                  <a:srgbClr val="1F2020"/>
                </a:solidFill>
                <a:latin typeface="Montserrat Bold"/>
                <a:ea typeface="Montserrat Bold"/>
                <a:cs typeface="Montserrat Bold"/>
                <a:sym typeface="Montserrat Bold"/>
              </a:rPr>
              <a:t>Working</a:t>
            </a:r>
          </a:p>
        </p:txBody>
      </p:sp>
      <p:grpSp>
        <p:nvGrpSpPr>
          <p:cNvPr id="26" name="Group 26"/>
          <p:cNvGrpSpPr/>
          <p:nvPr/>
        </p:nvGrpSpPr>
        <p:grpSpPr>
          <a:xfrm>
            <a:off x="1695172" y="3138160"/>
            <a:ext cx="677751" cy="67775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29" name="TextBox 29"/>
          <p:cNvSpPr txBox="1"/>
          <p:nvPr/>
        </p:nvSpPr>
        <p:spPr>
          <a:xfrm>
            <a:off x="2501806" y="3787336"/>
            <a:ext cx="4806749" cy="790575"/>
          </a:xfrm>
          <a:prstGeom prst="rect">
            <a:avLst/>
          </a:prstGeom>
        </p:spPr>
        <p:txBody>
          <a:bodyPr lIns="0" tIns="0" rIns="0" bIns="0" rtlCol="0" anchor="t">
            <a:spAutoFit/>
          </a:bodyPr>
          <a:lstStyle/>
          <a:p>
            <a:pPr algn="l">
              <a:lnSpc>
                <a:spcPts val="2100"/>
              </a:lnSpc>
              <a:spcBef>
                <a:spcPct val="0"/>
              </a:spcBef>
            </a:pPr>
            <a:r>
              <a:rPr lang="en-US" sz="1500">
                <a:solidFill>
                  <a:srgbClr val="1F2020"/>
                </a:solidFill>
                <a:latin typeface="Open Sans"/>
                <a:ea typeface="Open Sans"/>
                <a:cs typeface="Open Sans"/>
                <a:sym typeface="Open Sans"/>
              </a:rPr>
              <a:t> Item,cart, checkout,list of items appears with add to Cart button after clicking add to cart select the quantity pop up </a:t>
            </a:r>
          </a:p>
        </p:txBody>
      </p:sp>
      <p:sp>
        <p:nvSpPr>
          <p:cNvPr id="30" name="TextBox 30"/>
          <p:cNvSpPr txBox="1"/>
          <p:nvPr/>
        </p:nvSpPr>
        <p:spPr>
          <a:xfrm>
            <a:off x="1785992" y="3314158"/>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31" name="TextBox 31"/>
          <p:cNvSpPr txBox="1"/>
          <p:nvPr/>
        </p:nvSpPr>
        <p:spPr>
          <a:xfrm>
            <a:off x="2749861" y="3208150"/>
            <a:ext cx="2012018" cy="240665"/>
          </a:xfrm>
          <a:prstGeom prst="rect">
            <a:avLst/>
          </a:prstGeom>
        </p:spPr>
        <p:txBody>
          <a:bodyPr lIns="0" tIns="0" rIns="0" bIns="0" rtlCol="0" anchor="t">
            <a:spAutoFit/>
          </a:bodyPr>
          <a:lstStyle/>
          <a:p>
            <a:pPr algn="l">
              <a:lnSpc>
                <a:spcPts val="1960"/>
              </a:lnSpc>
              <a:spcBef>
                <a:spcPct val="0"/>
              </a:spcBef>
            </a:pPr>
            <a:r>
              <a:rPr lang="en-US" sz="1400" b="1">
                <a:solidFill>
                  <a:srgbClr val="305A72"/>
                </a:solidFill>
                <a:latin typeface="Open Sans Bold"/>
                <a:ea typeface="Open Sans Bold"/>
                <a:cs typeface="Open Sans Bold"/>
                <a:sym typeface="Open Sans Bold"/>
              </a:rPr>
              <a:t>dashboard panel</a:t>
            </a:r>
          </a:p>
        </p:txBody>
      </p:sp>
      <p:grpSp>
        <p:nvGrpSpPr>
          <p:cNvPr id="32" name="Group 32"/>
          <p:cNvGrpSpPr/>
          <p:nvPr/>
        </p:nvGrpSpPr>
        <p:grpSpPr>
          <a:xfrm>
            <a:off x="1695172" y="4772271"/>
            <a:ext cx="677751" cy="677751"/>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34" name="TextBox 34"/>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35" name="TextBox 35"/>
          <p:cNvSpPr txBox="1"/>
          <p:nvPr/>
        </p:nvSpPr>
        <p:spPr>
          <a:xfrm>
            <a:off x="2644812" y="5237168"/>
            <a:ext cx="4806749" cy="280670"/>
          </a:xfrm>
          <a:prstGeom prst="rect">
            <a:avLst/>
          </a:prstGeom>
        </p:spPr>
        <p:txBody>
          <a:bodyPr lIns="0" tIns="0" rIns="0" bIns="0" rtlCol="0" anchor="t">
            <a:spAutoFit/>
          </a:bodyPr>
          <a:lstStyle/>
          <a:p>
            <a:pPr algn="l">
              <a:lnSpc>
                <a:spcPts val="2380"/>
              </a:lnSpc>
              <a:spcBef>
                <a:spcPct val="0"/>
              </a:spcBef>
            </a:pPr>
            <a:r>
              <a:rPr lang="en-US" sz="1700">
                <a:solidFill>
                  <a:srgbClr val="1F2020"/>
                </a:solidFill>
                <a:latin typeface="Open Sans"/>
                <a:ea typeface="Open Sans"/>
                <a:cs typeface="Open Sans"/>
                <a:sym typeface="Open Sans"/>
              </a:rPr>
              <a:t>item remove,cart clear, discount options </a:t>
            </a:r>
          </a:p>
        </p:txBody>
      </p:sp>
      <p:sp>
        <p:nvSpPr>
          <p:cNvPr id="36" name="TextBox 36"/>
          <p:cNvSpPr txBox="1"/>
          <p:nvPr/>
        </p:nvSpPr>
        <p:spPr>
          <a:xfrm>
            <a:off x="1785992" y="4980622"/>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37" name="TextBox 37"/>
          <p:cNvSpPr txBox="1"/>
          <p:nvPr/>
        </p:nvSpPr>
        <p:spPr>
          <a:xfrm>
            <a:off x="2749861" y="4902909"/>
            <a:ext cx="2012018" cy="240665"/>
          </a:xfrm>
          <a:prstGeom prst="rect">
            <a:avLst/>
          </a:prstGeom>
        </p:spPr>
        <p:txBody>
          <a:bodyPr lIns="0" tIns="0" rIns="0" bIns="0" rtlCol="0" anchor="t">
            <a:spAutoFit/>
          </a:bodyPr>
          <a:lstStyle/>
          <a:p>
            <a:pPr algn="l">
              <a:lnSpc>
                <a:spcPts val="1960"/>
              </a:lnSpc>
              <a:spcBef>
                <a:spcPct val="0"/>
              </a:spcBef>
            </a:pPr>
            <a:r>
              <a:rPr lang="en-US" sz="1400" b="1">
                <a:solidFill>
                  <a:srgbClr val="305A72"/>
                </a:solidFill>
                <a:latin typeface="Open Sans Bold"/>
                <a:ea typeface="Open Sans Bold"/>
                <a:cs typeface="Open Sans Bold"/>
                <a:sym typeface="Open Sans Bold"/>
              </a:rPr>
              <a:t>Cart</a:t>
            </a:r>
          </a:p>
        </p:txBody>
      </p:sp>
      <p:grpSp>
        <p:nvGrpSpPr>
          <p:cNvPr id="38" name="Group 38"/>
          <p:cNvGrpSpPr/>
          <p:nvPr/>
        </p:nvGrpSpPr>
        <p:grpSpPr>
          <a:xfrm>
            <a:off x="1695172" y="6612071"/>
            <a:ext cx="677751" cy="677751"/>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0" name="TextBox 4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41" name="TextBox 41"/>
          <p:cNvSpPr txBox="1"/>
          <p:nvPr/>
        </p:nvSpPr>
        <p:spPr>
          <a:xfrm>
            <a:off x="1785992" y="682162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42" name="TextBox 42"/>
          <p:cNvSpPr txBox="1"/>
          <p:nvPr/>
        </p:nvSpPr>
        <p:spPr>
          <a:xfrm>
            <a:off x="2644812" y="6477451"/>
            <a:ext cx="2012018" cy="240665"/>
          </a:xfrm>
          <a:prstGeom prst="rect">
            <a:avLst/>
          </a:prstGeom>
        </p:spPr>
        <p:txBody>
          <a:bodyPr lIns="0" tIns="0" rIns="0" bIns="0" rtlCol="0" anchor="t">
            <a:spAutoFit/>
          </a:bodyPr>
          <a:lstStyle/>
          <a:p>
            <a:pPr algn="l">
              <a:lnSpc>
                <a:spcPts val="1960"/>
              </a:lnSpc>
              <a:spcBef>
                <a:spcPct val="0"/>
              </a:spcBef>
            </a:pPr>
            <a:r>
              <a:rPr lang="en-US" sz="1400" b="1">
                <a:solidFill>
                  <a:srgbClr val="305A72"/>
                </a:solidFill>
                <a:latin typeface="Open Sans Bold"/>
                <a:ea typeface="Open Sans Bold"/>
                <a:cs typeface="Open Sans Bold"/>
                <a:sym typeface="Open Sans Bold"/>
              </a:rPr>
              <a:t>Checkout </a:t>
            </a:r>
          </a:p>
        </p:txBody>
      </p:sp>
      <p:sp>
        <p:nvSpPr>
          <p:cNvPr id="43" name="TextBox 43"/>
          <p:cNvSpPr txBox="1"/>
          <p:nvPr/>
        </p:nvSpPr>
        <p:spPr>
          <a:xfrm>
            <a:off x="2749861" y="6911157"/>
            <a:ext cx="4806749" cy="240665"/>
          </a:xfrm>
          <a:prstGeom prst="rect">
            <a:avLst/>
          </a:prstGeom>
        </p:spPr>
        <p:txBody>
          <a:bodyPr lIns="0" tIns="0" rIns="0" bIns="0" rtlCol="0" anchor="t">
            <a:spAutoFit/>
          </a:bodyPr>
          <a:lstStyle/>
          <a:p>
            <a:pPr algn="l">
              <a:lnSpc>
                <a:spcPts val="1960"/>
              </a:lnSpc>
              <a:spcBef>
                <a:spcPct val="0"/>
              </a:spcBef>
            </a:pPr>
            <a:r>
              <a:rPr lang="en-US" sz="1400">
                <a:solidFill>
                  <a:srgbClr val="1F2020"/>
                </a:solidFill>
                <a:latin typeface="Open Sans"/>
                <a:ea typeface="Open Sans"/>
                <a:cs typeface="Open Sans"/>
                <a:sym typeface="Open Sans"/>
              </a:rPr>
              <a:t>bill receipt appers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405068"/>
            <a:ext cx="18288000" cy="2881932"/>
            <a:chOff x="0" y="0"/>
            <a:chExt cx="4816593" cy="759027"/>
          </a:xfrm>
        </p:grpSpPr>
        <p:sp>
          <p:nvSpPr>
            <p:cNvPr id="3" name="Freeform 3"/>
            <p:cNvSpPr/>
            <p:nvPr/>
          </p:nvSpPr>
          <p:spPr>
            <a:xfrm>
              <a:off x="0" y="0"/>
              <a:ext cx="4816592" cy="759027"/>
            </a:xfrm>
            <a:custGeom>
              <a:avLst/>
              <a:gdLst/>
              <a:ahLst/>
              <a:cxnLst/>
              <a:rect l="l" t="t" r="r" b="b"/>
              <a:pathLst>
                <a:path w="4816592" h="759027">
                  <a:moveTo>
                    <a:pt x="0" y="0"/>
                  </a:moveTo>
                  <a:lnTo>
                    <a:pt x="4816592" y="0"/>
                  </a:lnTo>
                  <a:lnTo>
                    <a:pt x="4816592" y="759027"/>
                  </a:lnTo>
                  <a:lnTo>
                    <a:pt x="0" y="759027"/>
                  </a:ln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 name="TextBox 4"/>
            <p:cNvSpPr txBox="1"/>
            <p:nvPr/>
          </p:nvSpPr>
          <p:spPr>
            <a:xfrm>
              <a:off x="0" y="-47625"/>
              <a:ext cx="4816593" cy="806652"/>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a:off x="17775566" y="8233433"/>
            <a:ext cx="1024867" cy="102486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096803" y="557375"/>
            <a:ext cx="137619" cy="1376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7353109" y="557375"/>
            <a:ext cx="137619" cy="13761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14" name="Group 14"/>
          <p:cNvGrpSpPr/>
          <p:nvPr/>
        </p:nvGrpSpPr>
        <p:grpSpPr>
          <a:xfrm>
            <a:off x="17605028" y="557375"/>
            <a:ext cx="137619" cy="13761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17" name="Freeform 17"/>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8" name="Group 18"/>
          <p:cNvGrpSpPr>
            <a:grpSpLocks noChangeAspect="1"/>
          </p:cNvGrpSpPr>
          <p:nvPr/>
        </p:nvGrpSpPr>
        <p:grpSpPr>
          <a:xfrm>
            <a:off x="1039108" y="6048996"/>
            <a:ext cx="3845434" cy="4601192"/>
            <a:chOff x="0" y="0"/>
            <a:chExt cx="3663950" cy="4384040"/>
          </a:xfrm>
        </p:grpSpPr>
        <p:sp>
          <p:nvSpPr>
            <p:cNvPr id="19" name="Freeform 19"/>
            <p:cNvSpPr/>
            <p:nvPr/>
          </p:nvSpPr>
          <p:spPr>
            <a:xfrm>
              <a:off x="31750" y="31750"/>
              <a:ext cx="3600450" cy="4319270"/>
            </a:xfrm>
            <a:custGeom>
              <a:avLst/>
              <a:gdLst/>
              <a:ahLst/>
              <a:cxnLst/>
              <a:rect l="l" t="t" r="r" b="b"/>
              <a:pathLst>
                <a:path w="3600450" h="431927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4"/>
              <a:stretch>
                <a:fillRect t="-12557" b="-12557"/>
              </a:stretch>
            </a:blipFill>
          </p:spPr>
        </p:sp>
        <p:sp>
          <p:nvSpPr>
            <p:cNvPr id="20" name="Freeform 20"/>
            <p:cNvSpPr/>
            <p:nvPr/>
          </p:nvSpPr>
          <p:spPr>
            <a:xfrm>
              <a:off x="0" y="0"/>
              <a:ext cx="3663950" cy="4384040"/>
            </a:xfrm>
            <a:custGeom>
              <a:avLst/>
              <a:gdLst/>
              <a:ahLst/>
              <a:cxnLst/>
              <a:rect l="l" t="t" r="r" b="b"/>
              <a:pathLst>
                <a:path w="3663950" h="438404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sp>
        <p:nvSpPr>
          <p:cNvPr id="21" name="TextBox 21"/>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id="22" name="TextBox 22"/>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id="23" name="TextBox 23"/>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id="24" name="TextBox 24"/>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grpSp>
        <p:nvGrpSpPr>
          <p:cNvPr id="25" name="Group 25"/>
          <p:cNvGrpSpPr>
            <a:grpSpLocks noChangeAspect="1"/>
          </p:cNvGrpSpPr>
          <p:nvPr/>
        </p:nvGrpSpPr>
        <p:grpSpPr>
          <a:xfrm>
            <a:off x="5155734" y="6048996"/>
            <a:ext cx="3845434" cy="4601192"/>
            <a:chOff x="0" y="0"/>
            <a:chExt cx="3663950" cy="4384040"/>
          </a:xfrm>
        </p:grpSpPr>
        <p:sp>
          <p:nvSpPr>
            <p:cNvPr id="26" name="Freeform 26"/>
            <p:cNvSpPr/>
            <p:nvPr/>
          </p:nvSpPr>
          <p:spPr>
            <a:xfrm>
              <a:off x="31750" y="31750"/>
              <a:ext cx="3600450" cy="4319270"/>
            </a:xfrm>
            <a:custGeom>
              <a:avLst/>
              <a:gdLst/>
              <a:ahLst/>
              <a:cxnLst/>
              <a:rect l="l" t="t" r="r" b="b"/>
              <a:pathLst>
                <a:path w="3600450" h="431927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5"/>
              <a:stretch>
                <a:fillRect t="-25114"/>
              </a:stretch>
            </a:blipFill>
          </p:spPr>
        </p:sp>
        <p:sp>
          <p:nvSpPr>
            <p:cNvPr id="27" name="Freeform 27"/>
            <p:cNvSpPr/>
            <p:nvPr/>
          </p:nvSpPr>
          <p:spPr>
            <a:xfrm>
              <a:off x="0" y="0"/>
              <a:ext cx="3663950" cy="4384040"/>
            </a:xfrm>
            <a:custGeom>
              <a:avLst/>
              <a:gdLst/>
              <a:ahLst/>
              <a:cxnLst/>
              <a:rect l="l" t="t" r="r" b="b"/>
              <a:pathLst>
                <a:path w="3663950" h="438404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grpSp>
        <p:nvGrpSpPr>
          <p:cNvPr id="28" name="Group 28"/>
          <p:cNvGrpSpPr>
            <a:grpSpLocks noChangeAspect="1"/>
          </p:cNvGrpSpPr>
          <p:nvPr/>
        </p:nvGrpSpPr>
        <p:grpSpPr>
          <a:xfrm>
            <a:off x="9272361" y="6048996"/>
            <a:ext cx="3845434" cy="4601192"/>
            <a:chOff x="0" y="0"/>
            <a:chExt cx="3663950" cy="4384040"/>
          </a:xfrm>
        </p:grpSpPr>
        <p:sp>
          <p:nvSpPr>
            <p:cNvPr id="29" name="Freeform 29"/>
            <p:cNvSpPr/>
            <p:nvPr/>
          </p:nvSpPr>
          <p:spPr>
            <a:xfrm>
              <a:off x="31750" y="31750"/>
              <a:ext cx="3600450" cy="4319270"/>
            </a:xfrm>
            <a:custGeom>
              <a:avLst/>
              <a:gdLst/>
              <a:ahLst/>
              <a:cxnLst/>
              <a:rect l="l" t="t" r="r" b="b"/>
              <a:pathLst>
                <a:path w="3600450" h="431927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6"/>
              <a:stretch>
                <a:fillRect l="-40029" r="-40029"/>
              </a:stretch>
            </a:blipFill>
          </p:spPr>
        </p:sp>
        <p:sp>
          <p:nvSpPr>
            <p:cNvPr id="30" name="Freeform 30"/>
            <p:cNvSpPr/>
            <p:nvPr/>
          </p:nvSpPr>
          <p:spPr>
            <a:xfrm>
              <a:off x="0" y="0"/>
              <a:ext cx="3663950" cy="4384040"/>
            </a:xfrm>
            <a:custGeom>
              <a:avLst/>
              <a:gdLst/>
              <a:ahLst/>
              <a:cxnLst/>
              <a:rect l="l" t="t" r="r" b="b"/>
              <a:pathLst>
                <a:path w="3663950" h="438404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grpSp>
        <p:nvGrpSpPr>
          <p:cNvPr id="31" name="Group 31"/>
          <p:cNvGrpSpPr>
            <a:grpSpLocks noChangeAspect="1"/>
          </p:cNvGrpSpPr>
          <p:nvPr/>
        </p:nvGrpSpPr>
        <p:grpSpPr>
          <a:xfrm>
            <a:off x="13388987" y="6048996"/>
            <a:ext cx="3845434" cy="4601192"/>
            <a:chOff x="0" y="0"/>
            <a:chExt cx="3663950" cy="4384040"/>
          </a:xfrm>
        </p:grpSpPr>
        <p:sp>
          <p:nvSpPr>
            <p:cNvPr id="32" name="Freeform 32"/>
            <p:cNvSpPr/>
            <p:nvPr/>
          </p:nvSpPr>
          <p:spPr>
            <a:xfrm>
              <a:off x="31750" y="31750"/>
              <a:ext cx="3600450" cy="4319270"/>
            </a:xfrm>
            <a:custGeom>
              <a:avLst/>
              <a:gdLst/>
              <a:ahLst/>
              <a:cxnLst/>
              <a:rect l="l" t="t" r="r" b="b"/>
              <a:pathLst>
                <a:path w="3600450" h="4319270">
                  <a:moveTo>
                    <a:pt x="3600450" y="3959860"/>
                  </a:moveTo>
                  <a:cubicBezTo>
                    <a:pt x="3600450" y="4159250"/>
                    <a:pt x="3439160" y="4319270"/>
                    <a:pt x="3241040" y="4319270"/>
                  </a:cubicBezTo>
                  <a:lnTo>
                    <a:pt x="359410" y="4319270"/>
                  </a:lnTo>
                  <a:cubicBezTo>
                    <a:pt x="160020" y="4319270"/>
                    <a:pt x="0" y="4157980"/>
                    <a:pt x="0" y="3959860"/>
                  </a:cubicBezTo>
                  <a:lnTo>
                    <a:pt x="0" y="359410"/>
                  </a:lnTo>
                  <a:cubicBezTo>
                    <a:pt x="0" y="160020"/>
                    <a:pt x="161290" y="0"/>
                    <a:pt x="359410" y="0"/>
                  </a:cubicBezTo>
                  <a:lnTo>
                    <a:pt x="3239770" y="0"/>
                  </a:lnTo>
                  <a:cubicBezTo>
                    <a:pt x="3439160" y="0"/>
                    <a:pt x="3599180" y="161290"/>
                    <a:pt x="3599180" y="359410"/>
                  </a:cubicBezTo>
                  <a:lnTo>
                    <a:pt x="3600450" y="3959860"/>
                  </a:lnTo>
                  <a:close/>
                </a:path>
              </a:pathLst>
            </a:custGeom>
            <a:blipFill>
              <a:blip r:embed="rId7"/>
              <a:stretch>
                <a:fillRect l="-43503" r="-36219"/>
              </a:stretch>
            </a:blipFill>
          </p:spPr>
        </p:sp>
        <p:sp>
          <p:nvSpPr>
            <p:cNvPr id="33" name="Freeform 33"/>
            <p:cNvSpPr/>
            <p:nvPr/>
          </p:nvSpPr>
          <p:spPr>
            <a:xfrm>
              <a:off x="0" y="0"/>
              <a:ext cx="3663950" cy="4384040"/>
            </a:xfrm>
            <a:custGeom>
              <a:avLst/>
              <a:gdLst/>
              <a:ahLst/>
              <a:cxnLst/>
              <a:rect l="l" t="t" r="r" b="b"/>
              <a:pathLst>
                <a:path w="3663950" h="4384040">
                  <a:moveTo>
                    <a:pt x="3271520" y="4384040"/>
                  </a:moveTo>
                  <a:lnTo>
                    <a:pt x="391160" y="4384040"/>
                  </a:lnTo>
                  <a:cubicBezTo>
                    <a:pt x="175260" y="4384040"/>
                    <a:pt x="0" y="4208780"/>
                    <a:pt x="0" y="3992880"/>
                  </a:cubicBezTo>
                  <a:lnTo>
                    <a:pt x="0" y="391160"/>
                  </a:lnTo>
                  <a:cubicBezTo>
                    <a:pt x="0" y="175260"/>
                    <a:pt x="175260" y="0"/>
                    <a:pt x="391160" y="0"/>
                  </a:cubicBezTo>
                  <a:lnTo>
                    <a:pt x="3271520" y="0"/>
                  </a:lnTo>
                  <a:cubicBezTo>
                    <a:pt x="3487420" y="0"/>
                    <a:pt x="3662680" y="175260"/>
                    <a:pt x="3662680" y="391160"/>
                  </a:cubicBezTo>
                  <a:lnTo>
                    <a:pt x="3662680" y="3991610"/>
                  </a:lnTo>
                  <a:cubicBezTo>
                    <a:pt x="3663950" y="4207510"/>
                    <a:pt x="3487420" y="4384040"/>
                    <a:pt x="3271520" y="4384040"/>
                  </a:cubicBezTo>
                  <a:close/>
                  <a:moveTo>
                    <a:pt x="391160" y="63500"/>
                  </a:moveTo>
                  <a:cubicBezTo>
                    <a:pt x="210820" y="63500"/>
                    <a:pt x="63500" y="210820"/>
                    <a:pt x="63500" y="391160"/>
                  </a:cubicBezTo>
                  <a:lnTo>
                    <a:pt x="63500" y="3991610"/>
                  </a:lnTo>
                  <a:cubicBezTo>
                    <a:pt x="63500" y="4173220"/>
                    <a:pt x="210820" y="4319270"/>
                    <a:pt x="391160" y="4319270"/>
                  </a:cubicBezTo>
                  <a:lnTo>
                    <a:pt x="3271520" y="4319270"/>
                  </a:lnTo>
                  <a:cubicBezTo>
                    <a:pt x="3453130" y="4319270"/>
                    <a:pt x="3599180" y="4171950"/>
                    <a:pt x="3599180" y="3991610"/>
                  </a:cubicBezTo>
                  <a:lnTo>
                    <a:pt x="3599180" y="391160"/>
                  </a:lnTo>
                  <a:cubicBezTo>
                    <a:pt x="3599180" y="209550"/>
                    <a:pt x="3451860" y="63500"/>
                    <a:pt x="3271520" y="63500"/>
                  </a:cubicBezTo>
                  <a:lnTo>
                    <a:pt x="391160" y="63500"/>
                  </a:lnTo>
                  <a:close/>
                </a:path>
              </a:pathLst>
            </a:custGeom>
            <a:solidFill>
              <a:srgbClr val="FFFFFF"/>
            </a:solidFill>
          </p:spPr>
        </p:sp>
      </p:grpSp>
      <p:sp>
        <p:nvSpPr>
          <p:cNvPr id="34" name="TextBox 34"/>
          <p:cNvSpPr txBox="1"/>
          <p:nvPr/>
        </p:nvSpPr>
        <p:spPr>
          <a:xfrm>
            <a:off x="6151229" y="2089027"/>
            <a:ext cx="5985543" cy="717550"/>
          </a:xfrm>
          <a:prstGeom prst="rect">
            <a:avLst/>
          </a:prstGeom>
        </p:spPr>
        <p:txBody>
          <a:bodyPr lIns="0" tIns="0" rIns="0" bIns="0" rtlCol="0" anchor="t">
            <a:spAutoFit/>
          </a:bodyPr>
          <a:lstStyle/>
          <a:p>
            <a:pPr algn="ctr">
              <a:lnSpc>
                <a:spcPts val="5600"/>
              </a:lnSpc>
            </a:pPr>
            <a:r>
              <a:rPr lang="en-US" sz="5000" b="1">
                <a:solidFill>
                  <a:srgbClr val="1F2020"/>
                </a:solidFill>
                <a:latin typeface="Montserrat Bold"/>
                <a:ea typeface="Montserrat Bold"/>
                <a:cs typeface="Montserrat Bold"/>
                <a:sym typeface="Montserrat Bold"/>
              </a:rPr>
              <a:t>Technology used</a:t>
            </a:r>
          </a:p>
        </p:txBody>
      </p:sp>
      <p:grpSp>
        <p:nvGrpSpPr>
          <p:cNvPr id="35" name="Group 35"/>
          <p:cNvGrpSpPr/>
          <p:nvPr/>
        </p:nvGrpSpPr>
        <p:grpSpPr>
          <a:xfrm>
            <a:off x="1459908" y="3611978"/>
            <a:ext cx="677751" cy="677751"/>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37" name="TextBox 37"/>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38" name="TextBox 38"/>
          <p:cNvSpPr txBox="1"/>
          <p:nvPr/>
        </p:nvSpPr>
        <p:spPr>
          <a:xfrm>
            <a:off x="2457029" y="3553015"/>
            <a:ext cx="2021184" cy="763270"/>
          </a:xfrm>
          <a:prstGeom prst="rect">
            <a:avLst/>
          </a:prstGeom>
        </p:spPr>
        <p:txBody>
          <a:bodyPr lIns="0" tIns="0" rIns="0" bIns="0" rtlCol="0" anchor="t">
            <a:spAutoFit/>
          </a:bodyPr>
          <a:lstStyle/>
          <a:p>
            <a:pPr algn="l">
              <a:lnSpc>
                <a:spcPts val="3079"/>
              </a:lnSpc>
              <a:spcBef>
                <a:spcPct val="0"/>
              </a:spcBef>
            </a:pPr>
            <a:r>
              <a:rPr lang="en-US" sz="2199">
                <a:solidFill>
                  <a:srgbClr val="1F2020"/>
                </a:solidFill>
                <a:latin typeface="Open Sans"/>
                <a:ea typeface="Open Sans"/>
                <a:cs typeface="Open Sans"/>
                <a:sym typeface="Open Sans"/>
              </a:rPr>
              <a:t>Oop and data management </a:t>
            </a:r>
          </a:p>
        </p:txBody>
      </p:sp>
      <p:sp>
        <p:nvSpPr>
          <p:cNvPr id="39" name="TextBox 39"/>
          <p:cNvSpPr txBox="1"/>
          <p:nvPr/>
        </p:nvSpPr>
        <p:spPr>
          <a:xfrm>
            <a:off x="1550728" y="378797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grpSp>
        <p:nvGrpSpPr>
          <p:cNvPr id="40" name="Group 40"/>
          <p:cNvGrpSpPr/>
          <p:nvPr/>
        </p:nvGrpSpPr>
        <p:grpSpPr>
          <a:xfrm>
            <a:off x="5576534" y="3611978"/>
            <a:ext cx="677751" cy="677751"/>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2" name="TextBox 42"/>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43" name="TextBox 43"/>
          <p:cNvSpPr txBox="1"/>
          <p:nvPr/>
        </p:nvSpPr>
        <p:spPr>
          <a:xfrm>
            <a:off x="6663860" y="3573878"/>
            <a:ext cx="2021184" cy="763270"/>
          </a:xfrm>
          <a:prstGeom prst="rect">
            <a:avLst/>
          </a:prstGeom>
        </p:spPr>
        <p:txBody>
          <a:bodyPr lIns="0" tIns="0" rIns="0" bIns="0" rtlCol="0" anchor="t">
            <a:spAutoFit/>
          </a:bodyPr>
          <a:lstStyle/>
          <a:p>
            <a:pPr algn="l">
              <a:lnSpc>
                <a:spcPts val="3079"/>
              </a:lnSpc>
              <a:spcBef>
                <a:spcPct val="0"/>
              </a:spcBef>
            </a:pPr>
            <a:r>
              <a:rPr lang="en-US" sz="2199">
                <a:solidFill>
                  <a:srgbClr val="1F2020"/>
                </a:solidFill>
                <a:latin typeface="Open Sans"/>
                <a:ea typeface="Open Sans"/>
                <a:cs typeface="Open Sans"/>
                <a:sym typeface="Open Sans"/>
              </a:rPr>
              <a:t>swing components </a:t>
            </a:r>
          </a:p>
        </p:txBody>
      </p:sp>
      <p:sp>
        <p:nvSpPr>
          <p:cNvPr id="44" name="TextBox 44"/>
          <p:cNvSpPr txBox="1"/>
          <p:nvPr/>
        </p:nvSpPr>
        <p:spPr>
          <a:xfrm>
            <a:off x="5667355" y="378797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grpSp>
        <p:nvGrpSpPr>
          <p:cNvPr id="45" name="Group 45"/>
          <p:cNvGrpSpPr/>
          <p:nvPr/>
        </p:nvGrpSpPr>
        <p:grpSpPr>
          <a:xfrm>
            <a:off x="9693161" y="3611978"/>
            <a:ext cx="677751" cy="677751"/>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47" name="TextBox 47"/>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48" name="TextBox 48"/>
          <p:cNvSpPr txBox="1"/>
          <p:nvPr/>
        </p:nvSpPr>
        <p:spPr>
          <a:xfrm>
            <a:off x="10875737" y="3768926"/>
            <a:ext cx="2021184" cy="389255"/>
          </a:xfrm>
          <a:prstGeom prst="rect">
            <a:avLst/>
          </a:prstGeom>
        </p:spPr>
        <p:txBody>
          <a:bodyPr lIns="0" tIns="0" rIns="0" bIns="0" rtlCol="0" anchor="t">
            <a:spAutoFit/>
          </a:bodyPr>
          <a:lstStyle/>
          <a:p>
            <a:pPr algn="l">
              <a:lnSpc>
                <a:spcPts val="3220"/>
              </a:lnSpc>
              <a:spcBef>
                <a:spcPct val="0"/>
              </a:spcBef>
            </a:pPr>
            <a:r>
              <a:rPr lang="en-US" sz="2300">
                <a:solidFill>
                  <a:srgbClr val="1F2020"/>
                </a:solidFill>
                <a:latin typeface="Open Sans"/>
                <a:ea typeface="Open Sans"/>
                <a:cs typeface="Open Sans"/>
                <a:sym typeface="Open Sans"/>
              </a:rPr>
              <a:t>Event handling </a:t>
            </a:r>
          </a:p>
        </p:txBody>
      </p:sp>
      <p:sp>
        <p:nvSpPr>
          <p:cNvPr id="49" name="TextBox 49"/>
          <p:cNvSpPr txBox="1"/>
          <p:nvPr/>
        </p:nvSpPr>
        <p:spPr>
          <a:xfrm>
            <a:off x="9783981" y="378797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grpSp>
        <p:nvGrpSpPr>
          <p:cNvPr id="50" name="Group 50"/>
          <p:cNvGrpSpPr/>
          <p:nvPr/>
        </p:nvGrpSpPr>
        <p:grpSpPr>
          <a:xfrm>
            <a:off x="13809787" y="3611978"/>
            <a:ext cx="677751" cy="677751"/>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FA4A4">
                    <a:alpha val="100000"/>
                  </a:srgbClr>
                </a:gs>
                <a:gs pos="50000">
                  <a:srgbClr val="305A72">
                    <a:alpha val="100000"/>
                  </a:srgbClr>
                </a:gs>
                <a:gs pos="100000">
                  <a:srgbClr val="1A3C5C">
                    <a:alpha val="100000"/>
                  </a:srgbClr>
                </a:gs>
              </a:gsLst>
              <a:lin ang="2700000"/>
            </a:gradFill>
          </p:spPr>
        </p:sp>
        <p:sp>
          <p:nvSpPr>
            <p:cNvPr id="52" name="TextBox 52"/>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53" name="TextBox 53"/>
          <p:cNvSpPr txBox="1"/>
          <p:nvPr/>
        </p:nvSpPr>
        <p:spPr>
          <a:xfrm>
            <a:off x="14806908" y="3543490"/>
            <a:ext cx="2021184" cy="789305"/>
          </a:xfrm>
          <a:prstGeom prst="rect">
            <a:avLst/>
          </a:prstGeom>
        </p:spPr>
        <p:txBody>
          <a:bodyPr lIns="0" tIns="0" rIns="0" bIns="0" rtlCol="0" anchor="t">
            <a:spAutoFit/>
          </a:bodyPr>
          <a:lstStyle/>
          <a:p>
            <a:pPr algn="l">
              <a:lnSpc>
                <a:spcPts val="3220"/>
              </a:lnSpc>
              <a:spcBef>
                <a:spcPct val="0"/>
              </a:spcBef>
            </a:pPr>
            <a:r>
              <a:rPr lang="en-US" sz="2300">
                <a:solidFill>
                  <a:srgbClr val="1F2020"/>
                </a:solidFill>
                <a:latin typeface="Open Sans"/>
                <a:ea typeface="Open Sans"/>
                <a:cs typeface="Open Sans"/>
                <a:sym typeface="Open Sans"/>
              </a:rPr>
              <a:t>layout management </a:t>
            </a:r>
          </a:p>
        </p:txBody>
      </p:sp>
      <p:sp>
        <p:nvSpPr>
          <p:cNvPr id="54" name="TextBox 54"/>
          <p:cNvSpPr txBox="1"/>
          <p:nvPr/>
        </p:nvSpPr>
        <p:spPr>
          <a:xfrm>
            <a:off x="13900608" y="378797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2764038" y="4225038"/>
            <a:ext cx="12759923" cy="1893078"/>
          </a:xfrm>
          <a:prstGeom prst="rect">
            <a:avLst/>
          </a:prstGeom>
        </p:spPr>
        <p:txBody>
          <a:bodyPr lIns="0" tIns="0" rIns="0" bIns="0" rtlCol="0" anchor="t">
            <a:spAutoFit/>
          </a:bodyPr>
          <a:lstStyle/>
          <a:p>
            <a:pPr algn="ctr">
              <a:lnSpc>
                <a:spcPts val="14346"/>
              </a:lnSpc>
            </a:pPr>
            <a:r>
              <a:rPr lang="en-US" sz="14065">
                <a:solidFill>
                  <a:srgbClr val="FFFFFF"/>
                </a:solidFill>
                <a:latin typeface="Montserrat"/>
                <a:ea typeface="Montserrat"/>
                <a:cs typeface="Montserrat"/>
                <a:sym typeface="Montserrat"/>
              </a:rPr>
              <a:t>THANK YOU</a:t>
            </a:r>
          </a:p>
        </p:txBody>
      </p:sp>
      <p:sp>
        <p:nvSpPr>
          <p:cNvPr id="4" name="AutoShape 4"/>
          <p:cNvSpPr/>
          <p:nvPr/>
        </p:nvSpPr>
        <p:spPr>
          <a:xfrm>
            <a:off x="7669737" y="7905501"/>
            <a:ext cx="2948526" cy="0"/>
          </a:xfrm>
          <a:prstGeom prst="line">
            <a:avLst/>
          </a:prstGeom>
          <a:ln w="19050" cap="flat">
            <a:solidFill>
              <a:srgbClr val="FFFFFF"/>
            </a:solidFill>
            <a:prstDash val="solid"/>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287</Words>
  <Application>Microsoft Office PowerPoint</Application>
  <PresentationFormat>Custom</PresentationFormat>
  <Paragraphs>69</Paragraphs>
  <Slides>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Open Sans Bold</vt:lpstr>
      <vt:lpstr>Arial</vt:lpstr>
      <vt:lpstr>Open Sans</vt:lpstr>
      <vt:lpstr>Canva Sans Bold</vt:lpstr>
      <vt:lpstr>Montserrat</vt:lpstr>
      <vt:lpstr>Montserrat Bold</vt:lpstr>
      <vt:lpstr>Calibri</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Pitch Deck Presentation</dc:title>
  <cp:lastModifiedBy>ARYAN MOLE</cp:lastModifiedBy>
  <cp:revision>2</cp:revision>
  <dcterms:created xsi:type="dcterms:W3CDTF">2006-08-16T00:00:00Z</dcterms:created>
  <dcterms:modified xsi:type="dcterms:W3CDTF">2025-05-14T04:27:11Z</dcterms:modified>
  <dc:identifier>DAGnQM-UETI</dc:identifier>
</cp:coreProperties>
</file>